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B2D10-C70E-49AE-A917-B6AC05146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3390EA-2CED-4410-8F82-6F436E627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45F8B-2D8D-47B5-9A9C-8F8101255F2B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B9ED7E-8C84-44CC-9C06-B8C08AEE2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B2159-8465-4538-88B6-F6352E3E8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989-527C-4D22-83CD-96D568E430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47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54F77-39A8-460C-BFAA-AF8467A5B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8C591-1E97-4268-A08D-FA88FC314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F046A-491A-48A4-8711-D7D53B4578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45F8B-2D8D-47B5-9A9C-8F8101255F2B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ED1E0-E019-4BCF-8CA1-7EFC81D47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DD85B-CDBF-4D76-B6F3-7CBD58B175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E3989-527C-4D22-83CD-96D568E430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51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5AC208-A822-4A77-9AB9-1DF162FAB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010B64-0CFF-4934-8224-1E1EC127AA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14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F3C633-42E4-4DD5-A6DD-1411E3BA6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65760" lvl="2" indent="-365760">
              <a:lnSpc>
                <a:spcPct val="115000"/>
              </a:lnSpc>
              <a:spcBef>
                <a:spcPts val="1000"/>
              </a:spcBef>
            </a:pPr>
            <a:r>
              <a:rPr lang="en-GB" sz="2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Risk factors for ischaemic heart disease</a:t>
            </a:r>
            <a:endParaRPr lang="en-GB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029205-9E00-4422-978D-32CE0AF257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4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7DAC06-5478-44AE-B2E9-9985EFF3C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>
                <a:ea typeface="Calibri" panose="020F0502020204030204" pitchFamily="34" charset="0"/>
              </a:rPr>
              <a:t>Women Who Died From Ischaemic Heart Disease 2021-2023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7C6B0D-6209-4AEB-B4AE-CC2154D0BE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91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8C14F4-F777-49EE-8696-9B6762BE5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4D5DAE-E3B9-4110-A52A-03DD2379C8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37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A5BE80-7716-4D84-8C82-5CF9E2EFF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65760" lvl="2" indent="-365760">
              <a:lnSpc>
                <a:spcPct val="115000"/>
              </a:lnSpc>
              <a:spcBef>
                <a:spcPts val="1000"/>
              </a:spcBef>
            </a:pPr>
            <a:r>
              <a:rPr lang="en-GB" sz="2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 flags in a pregnant woman presenting with chest pain</a:t>
            </a:r>
            <a:endParaRPr lang="en-GB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50CCD7-07DA-43CF-903A-4DCFD021EA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57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18BD10-53E5-4165-A93D-310DEE4B2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877ECD-9F10-4157-94CB-252A0EFF04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42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B46C9F-5544-4DF8-A5B6-43F438B46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/>
              <a:t>Existing guidance – Recognition of symptoms</a:t>
            </a:r>
            <a:endParaRPr lang="en-GB" sz="3200" b="1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63D2D7-AABD-42E4-86B3-9EF879F54A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75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3A521D-C72E-4AC2-A4B6-16D73B5BB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D1A439-E4D1-4CBC-9BB7-A258066818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97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ECAC08-E214-4A82-996C-7B4EE67E9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DE0907-D3AC-4FDF-AB18-E18D9E2282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39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EF78BE-7E1D-4DD0-B2E0-B87E5ECC1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/>
              <a:t>Existing guidance - Inherited risk </a:t>
            </a:r>
            <a:endParaRPr lang="en-GB" sz="3200" b="1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9BBE9A-26AF-41F4-8EFA-DBB753E9D9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83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C99DC8-52E2-41DB-8479-8011DC0E2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33B32A-0D46-40C1-AAE4-04C368043C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943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EB90E9-666D-4288-8887-6C65E5E02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b="1">
                <a:effectLst/>
                <a:ea typeface="SimSun" panose="02010600030101010101" pitchFamily="2" charset="-122"/>
              </a:rPr>
              <a:t>Figure 4.1: Maternal mortality rates* due to cardiac causes per 100,000 maternities, UK 1985-23 </a:t>
            </a:r>
            <a:endParaRPr lang="en-GB" dirty="0">
              <a:effectLst/>
              <a:ea typeface="SimSun" panose="02010600030101010101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E7F6FF-D464-4943-9711-9715470E34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06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38BD33-95B3-4A44-ABD9-937858D7F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1FCDFD-2F35-44C3-9BDD-52E726010B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72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B17241-09AD-4B7D-B7A2-C86BD1172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>
                <a:ea typeface="Calibri" panose="020F0502020204030204" pitchFamily="34" charset="0"/>
              </a:rPr>
              <a:t>Women Who Died From Cardiovascular Disease 2021-2023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5A3137-17FC-4EE1-B4EE-944A1552D1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71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4EB89E-05CA-4879-8308-5EC6DED89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b="1">
                <a:effectLst/>
                <a:ea typeface="SimSun" panose="02010600030101010101" pitchFamily="2" charset="-122"/>
              </a:rPr>
              <a:t>Table 4.1: Timing of maternal deaths due to cardiac causes in relation to pregnancy, UK and Ireland 2021-23</a:t>
            </a:r>
            <a:endParaRPr lang="en-GB" dirty="0">
              <a:effectLst/>
              <a:ea typeface="SimSun" panose="02010600030101010101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7CDFD7-5B11-4BE7-B2E6-AF23734C66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16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C9E1AD-46BB-478E-BFFC-CFF239EBF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b="1">
                <a:effectLst/>
                <a:ea typeface="SimSun" panose="02010600030101010101" pitchFamily="2" charset="-122"/>
              </a:rPr>
              <a:t>Figure 4.2: Proportion of cardiovascular deaths by cause, UK and Ireland 2021-23 </a:t>
            </a:r>
            <a:endParaRPr lang="en-GB" dirty="0">
              <a:effectLst/>
              <a:ea typeface="SimSun" panose="02010600030101010101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8364D6-8183-43A6-B16E-581FB9E279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11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5A7E1D-0983-47C5-A7AF-B4DEA183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ea typeface="Calibri" panose="020F0502020204030204" pitchFamily="34" charset="0"/>
              </a:rPr>
              <a:t>Women Who Died From Cardiovascular Disease 2021-2023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6C0CF8-852D-4D50-B73B-84952CE01A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13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BECA3E-4DCB-48B8-B880-02C952B8B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/>
              <a:t>New recommendation - </a:t>
            </a:r>
            <a:r>
              <a:rPr lang="en-GB" sz="2000" b="1">
                <a:ea typeface="Calibri" panose="020F0502020204030204" pitchFamily="34" charset="0"/>
              </a:rPr>
              <a:t>Urgent referral of high-risk women</a:t>
            </a:r>
            <a:endParaRPr lang="en-GB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B6E97C-2A82-4FCA-9F69-D135D4DCDA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01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21D086-1F74-4AAF-9433-B76FE1D98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622AFD-9B74-4542-AE96-D66B35CF5A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37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B39D96-B9C3-437C-9E2B-E492EF6CE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/>
              <a:t>New recommendation – Discharge summaries</a:t>
            </a:r>
            <a:endParaRPr lang="en-GB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B433FF-B429-42BE-9A80-8D240B08B8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24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9C1705-3653-4610-9C56-B8F969B53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65760" lvl="2" indent="-365760">
              <a:lnSpc>
                <a:spcPct val="115000"/>
              </a:lnSpc>
              <a:spcBef>
                <a:spcPts val="1000"/>
              </a:spcBef>
            </a:pPr>
            <a:r>
              <a:rPr lang="en-GB" sz="2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Clinical message – ‘Get ready for pregnancy’ </a:t>
            </a:r>
            <a:endParaRPr lang="en-GB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C28796-897F-4B50-8E93-12D1722E18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42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Office PowerPoint</Application>
  <PresentationFormat>Widescreen</PresentationFormat>
  <Paragraphs>13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Figure 4.1: Maternal mortality rates* due to cardiac causes per 100,000 maternities, UK 1985-23 </vt:lpstr>
      <vt:lpstr>Table 4.1: Timing of maternal deaths due to cardiac causes in relation to pregnancy, UK and Ireland 2021-23</vt:lpstr>
      <vt:lpstr>Figure 4.2: Proportion of cardiovascular deaths by cause, UK and Ireland 2021-23 </vt:lpstr>
      <vt:lpstr>Women Who Died From Cardiovascular Disease 2021-2023</vt:lpstr>
      <vt:lpstr>New recommendation - Urgent referral of high-risk women</vt:lpstr>
      <vt:lpstr>PowerPoint Presentation</vt:lpstr>
      <vt:lpstr>New recommendation – Discharge summaries</vt:lpstr>
      <vt:lpstr>Clinical message – ‘Get ready for pregnancy’ </vt:lpstr>
      <vt:lpstr>Risk factors for ischaemic heart disease</vt:lpstr>
      <vt:lpstr>Women Who Died From Ischaemic Heart Disease 2021-2023</vt:lpstr>
      <vt:lpstr>PowerPoint Presentation</vt:lpstr>
      <vt:lpstr>Red flags in a pregnant woman presenting with chest pain</vt:lpstr>
      <vt:lpstr>PowerPoint Presentation</vt:lpstr>
      <vt:lpstr>Existing guidance – Recognition of symptoms</vt:lpstr>
      <vt:lpstr>PowerPoint Presentation</vt:lpstr>
      <vt:lpstr>PowerPoint Presentation</vt:lpstr>
      <vt:lpstr>Existing guidance - Inherited risk </vt:lpstr>
      <vt:lpstr>PowerPoint Presentation</vt:lpstr>
      <vt:lpstr>PowerPoint Presentation</vt:lpstr>
      <vt:lpstr>Women Who Died From Cardiovascular Disease 2021-2023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 Felker</dc:creator>
  <cp:lastModifiedBy>Allison Felker</cp:lastModifiedBy>
  <cp:revision>1</cp:revision>
  <dcterms:created xsi:type="dcterms:W3CDTF">2025-10-01T10:18:11Z</dcterms:created>
  <dcterms:modified xsi:type="dcterms:W3CDTF">2025-10-01T10:18:11Z</dcterms:modified>
</cp:coreProperties>
</file>